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mp4" ContentType="video/mp4"/>
  <Default Extension="emf" ContentType="image/x-emf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4"/>
  </p:notesMasterIdLst>
  <p:sldIdLst>
    <p:sldId id="256" r:id="rId2"/>
    <p:sldId id="278" r:id="rId3"/>
    <p:sldId id="336" r:id="rId4"/>
    <p:sldId id="345" r:id="rId5"/>
    <p:sldId id="346" r:id="rId6"/>
    <p:sldId id="337" r:id="rId7"/>
    <p:sldId id="344" r:id="rId8"/>
    <p:sldId id="338" r:id="rId9"/>
    <p:sldId id="341" r:id="rId10"/>
    <p:sldId id="342" r:id="rId11"/>
    <p:sldId id="343" r:id="rId12"/>
    <p:sldId id="364" r:id="rId13"/>
    <p:sldId id="339" r:id="rId14"/>
    <p:sldId id="347" r:id="rId15"/>
    <p:sldId id="340" r:id="rId16"/>
    <p:sldId id="288" r:id="rId17"/>
    <p:sldId id="348" r:id="rId18"/>
    <p:sldId id="349" r:id="rId19"/>
    <p:sldId id="357" r:id="rId20"/>
    <p:sldId id="350" r:id="rId21"/>
    <p:sldId id="351" r:id="rId22"/>
    <p:sldId id="352" r:id="rId23"/>
    <p:sldId id="353" r:id="rId24"/>
    <p:sldId id="354" r:id="rId25"/>
    <p:sldId id="355" r:id="rId26"/>
    <p:sldId id="356" r:id="rId27"/>
    <p:sldId id="358" r:id="rId28"/>
    <p:sldId id="359" r:id="rId29"/>
    <p:sldId id="360" r:id="rId30"/>
    <p:sldId id="361" r:id="rId31"/>
    <p:sldId id="362" r:id="rId32"/>
    <p:sldId id="363" r:id="rId3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FDF4EB"/>
    <a:srgbClr val="F1BC8B"/>
    <a:srgbClr val="FFF554"/>
    <a:srgbClr val="FFFD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5"/>
    <p:restoredTop sz="94643"/>
  </p:normalViewPr>
  <p:slideViewPr>
    <p:cSldViewPr snapToGrid="0" snapToObjects="1">
      <p:cViewPr>
        <p:scale>
          <a:sx n="100" d="100"/>
          <a:sy n="100" d="100"/>
        </p:scale>
        <p:origin x="1816" y="5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notesMaster" Target="notesMasters/notesMaster1.xml"/><Relationship Id="rId35" Type="http://schemas.openxmlformats.org/officeDocument/2006/relationships/presProps" Target="presProps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heme" Target="theme/theme1.xml"/><Relationship Id="rId3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04CA6F-F600-0544-B334-BC4761A6A421}" type="datetimeFigureOut">
              <a:rPr lang="en-US" smtClean="0"/>
              <a:t>10/14/17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6480C8-E783-0C41-8E91-8A34C2A7F3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4099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CFDAE20-3965-9A47-BB44-F4E657D55EF4}" type="slidenum">
              <a:rPr lang="en-US"/>
              <a:pPr/>
              <a:t>17</a:t>
            </a:fld>
            <a:endParaRPr lang="en-US"/>
          </a:p>
        </p:txBody>
      </p:sp>
      <p:sp>
        <p:nvSpPr>
          <p:cNvPr id="34818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19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CFDAE20-3965-9A47-BB44-F4E657D55EF4}" type="slidenum">
              <a:rPr lang="en-US"/>
              <a:pPr/>
              <a:t>28</a:t>
            </a:fld>
            <a:endParaRPr lang="en-US"/>
          </a:p>
        </p:txBody>
      </p:sp>
      <p:sp>
        <p:nvSpPr>
          <p:cNvPr id="34818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19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CFDAE20-3965-9A47-BB44-F4E657D55EF4}" type="slidenum">
              <a:rPr lang="en-US"/>
              <a:pPr/>
              <a:t>29</a:t>
            </a:fld>
            <a:endParaRPr lang="en-US"/>
          </a:p>
        </p:txBody>
      </p:sp>
      <p:sp>
        <p:nvSpPr>
          <p:cNvPr id="34818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19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 i="1" dirty="0" smtClean="0"/>
              <a:t>30 min acclimation time.</a:t>
            </a:r>
          </a:p>
          <a:p>
            <a:r>
              <a:rPr lang="en-US" sz="1600" i="1" dirty="0" smtClean="0"/>
              <a:t>Measure every 2 seconds for 5 min = </a:t>
            </a:r>
            <a:r>
              <a:rPr lang="en-US" sz="1600" b="1" i="1" dirty="0" smtClean="0"/>
              <a:t>150 data points</a:t>
            </a:r>
            <a:r>
              <a:rPr lang="en-US" sz="1600" i="1" dirty="0" smtClean="0"/>
              <a:t> for 11 metrics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6480C8-E783-0C41-8E91-8A34C2A7F396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6099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CFDAE20-3965-9A47-BB44-F4E657D55EF4}" type="slidenum">
              <a:rPr lang="en-US"/>
              <a:pPr/>
              <a:t>31</a:t>
            </a:fld>
            <a:endParaRPr lang="en-US"/>
          </a:p>
        </p:txBody>
      </p:sp>
      <p:sp>
        <p:nvSpPr>
          <p:cNvPr id="34818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19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CFDAE20-3965-9A47-BB44-F4E657D55EF4}" type="slidenum">
              <a:rPr lang="en-US"/>
              <a:pPr/>
              <a:t>32</a:t>
            </a:fld>
            <a:endParaRPr lang="en-US"/>
          </a:p>
        </p:txBody>
      </p:sp>
      <p:sp>
        <p:nvSpPr>
          <p:cNvPr id="34818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19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CFDAE20-3965-9A47-BB44-F4E657D55EF4}" type="slidenum">
              <a:rPr lang="en-US"/>
              <a:pPr/>
              <a:t>18</a:t>
            </a:fld>
            <a:endParaRPr lang="en-US"/>
          </a:p>
        </p:txBody>
      </p:sp>
      <p:sp>
        <p:nvSpPr>
          <p:cNvPr id="34818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19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CFDAE20-3965-9A47-BB44-F4E657D55EF4}" type="slidenum">
              <a:rPr lang="en-US"/>
              <a:pPr/>
              <a:t>19</a:t>
            </a:fld>
            <a:endParaRPr lang="en-US"/>
          </a:p>
        </p:txBody>
      </p:sp>
      <p:sp>
        <p:nvSpPr>
          <p:cNvPr id="34818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19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CFDAE20-3965-9A47-BB44-F4E657D55EF4}" type="slidenum">
              <a:rPr lang="en-US"/>
              <a:pPr/>
              <a:t>20</a:t>
            </a:fld>
            <a:endParaRPr lang="en-US"/>
          </a:p>
        </p:txBody>
      </p:sp>
      <p:sp>
        <p:nvSpPr>
          <p:cNvPr id="34818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19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Selectivity index &gt;400</a:t>
            </a:r>
            <a:endParaRPr 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CFDAE20-3965-9A47-BB44-F4E657D55EF4}" type="slidenum">
              <a:rPr lang="en-US"/>
              <a:pPr/>
              <a:t>22</a:t>
            </a:fld>
            <a:endParaRPr lang="en-US"/>
          </a:p>
        </p:txBody>
      </p:sp>
      <p:sp>
        <p:nvSpPr>
          <p:cNvPr id="34818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19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Selectivity index &gt;100</a:t>
            </a:r>
            <a:endParaRPr 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CFDAE20-3965-9A47-BB44-F4E657D55EF4}" type="slidenum">
              <a:rPr lang="en-US"/>
              <a:pPr/>
              <a:t>23</a:t>
            </a:fld>
            <a:endParaRPr lang="en-US"/>
          </a:p>
        </p:txBody>
      </p:sp>
      <p:sp>
        <p:nvSpPr>
          <p:cNvPr id="34818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19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CFDAE20-3965-9A47-BB44-F4E657D55EF4}" type="slidenum">
              <a:rPr lang="en-US"/>
              <a:pPr/>
              <a:t>24</a:t>
            </a:fld>
            <a:endParaRPr lang="en-US"/>
          </a:p>
        </p:txBody>
      </p:sp>
      <p:sp>
        <p:nvSpPr>
          <p:cNvPr id="34818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19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CFDAE20-3965-9A47-BB44-F4E657D55EF4}" type="slidenum">
              <a:rPr lang="en-US"/>
              <a:pPr/>
              <a:t>25</a:t>
            </a:fld>
            <a:endParaRPr lang="en-US"/>
          </a:p>
        </p:txBody>
      </p:sp>
      <p:sp>
        <p:nvSpPr>
          <p:cNvPr id="34818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19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CFDAE20-3965-9A47-BB44-F4E657D55EF4}" type="slidenum">
              <a:rPr lang="en-US"/>
              <a:pPr/>
              <a:t>27</a:t>
            </a:fld>
            <a:endParaRPr lang="en-US"/>
          </a:p>
        </p:txBody>
      </p:sp>
      <p:sp>
        <p:nvSpPr>
          <p:cNvPr id="34818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19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CE16B0-2BCA-6B49-BD34-8BD4548F2B39}" type="datetimeFigureOut">
              <a:rPr lang="en-US" smtClean="0"/>
              <a:t>10/14/17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0D94EA-41AB-4D48-B8E4-70C0086874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2458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CE16B0-2BCA-6B49-BD34-8BD4548F2B39}" type="datetimeFigureOut">
              <a:rPr lang="en-US" smtClean="0"/>
              <a:t>10/14/17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0D94EA-41AB-4D48-B8E4-70C0086874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9199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CE16B0-2BCA-6B49-BD34-8BD4548F2B39}" type="datetimeFigureOut">
              <a:rPr lang="en-US" smtClean="0"/>
              <a:t>10/14/17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0D94EA-41AB-4D48-B8E4-70C0086874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7482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CE16B0-2BCA-6B49-BD34-8BD4548F2B39}" type="datetimeFigureOut">
              <a:rPr lang="en-US" smtClean="0"/>
              <a:t>10/14/17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0D94EA-41AB-4D48-B8E4-70C0086874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855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CE16B0-2BCA-6B49-BD34-8BD4548F2B39}" type="datetimeFigureOut">
              <a:rPr lang="en-US" smtClean="0"/>
              <a:t>10/14/17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0D94EA-41AB-4D48-B8E4-70C0086874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9451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CE16B0-2BCA-6B49-BD34-8BD4548F2B39}" type="datetimeFigureOut">
              <a:rPr lang="en-US" smtClean="0"/>
              <a:t>10/14/17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0D94EA-41AB-4D48-B8E4-70C0086874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70272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CE16B0-2BCA-6B49-BD34-8BD4548F2B39}" type="datetimeFigureOut">
              <a:rPr lang="en-US" smtClean="0"/>
              <a:t>10/14/17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0D94EA-41AB-4D48-B8E4-70C0086874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7235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CE16B0-2BCA-6B49-BD34-8BD4548F2B39}" type="datetimeFigureOut">
              <a:rPr lang="en-US" smtClean="0"/>
              <a:t>10/14/17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0D94EA-41AB-4D48-B8E4-70C0086874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7760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CE16B0-2BCA-6B49-BD34-8BD4548F2B39}" type="datetimeFigureOut">
              <a:rPr lang="en-US" smtClean="0"/>
              <a:t>10/14/17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0D94EA-41AB-4D48-B8E4-70C0086874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4206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CE16B0-2BCA-6B49-BD34-8BD4548F2B39}" type="datetimeFigureOut">
              <a:rPr lang="en-US" smtClean="0"/>
              <a:t>10/14/17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0D94EA-41AB-4D48-B8E4-70C0086874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2452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CE16B0-2BCA-6B49-BD34-8BD4548F2B39}" type="datetimeFigureOut">
              <a:rPr lang="en-US" smtClean="0"/>
              <a:t>10/14/17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0D94EA-41AB-4D48-B8E4-70C0086874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3561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CE16B0-2BCA-6B49-BD34-8BD4548F2B39}" type="datetimeFigureOut">
              <a:rPr lang="en-US" smtClean="0"/>
              <a:t>10/14/17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0D94EA-41AB-4D48-B8E4-70C0086874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7588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emf"/><Relationship Id="rId3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eg"/><Relationship Id="rId3" Type="http://schemas.openxmlformats.org/officeDocument/2006/relationships/image" Target="../media/image19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2.xml"/><Relationship Id="rId5" Type="http://schemas.openxmlformats.org/officeDocument/2006/relationships/image" Target="../media/image27.png"/><Relationship Id="rId6" Type="http://schemas.openxmlformats.org/officeDocument/2006/relationships/image" Target="../media/image28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9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3500" b="1" dirty="0" smtClean="0"/>
              <a:t>Therapeutics for Emerging Viruses</a:t>
            </a:r>
            <a:endParaRPr lang="en-US" sz="3500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Dr. Timothy Sheahan</a:t>
            </a:r>
          </a:p>
          <a:p>
            <a:r>
              <a:rPr lang="en-US" dirty="0" err="1" smtClean="0"/>
              <a:t>sheahan@email.unc.edu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3155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1" y="1329108"/>
            <a:ext cx="7531737" cy="4572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10110"/>
            <a:ext cx="8229600" cy="814002"/>
          </a:xfrm>
        </p:spPr>
        <p:txBody>
          <a:bodyPr>
            <a:normAutofit/>
          </a:bodyPr>
          <a:lstStyle/>
          <a:p>
            <a:r>
              <a:rPr lang="en-US" sz="3400" b="1" dirty="0" smtClean="0"/>
              <a:t>Nucleic acids as therapeutics </a:t>
            </a:r>
            <a:endParaRPr lang="en-US" sz="34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7070527" y="6259903"/>
            <a:ext cx="18869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2012 </a:t>
            </a:r>
            <a:r>
              <a:rPr lang="en-US" sz="1200" dirty="0" err="1" smtClean="0"/>
              <a:t>Lindow</a:t>
            </a:r>
            <a:r>
              <a:rPr lang="en-US" sz="1200" dirty="0" smtClean="0"/>
              <a:t> et. al  JCB</a:t>
            </a:r>
          </a:p>
        </p:txBody>
      </p:sp>
    </p:spTree>
    <p:extLst>
      <p:ext uri="{BB962C8B-B14F-4D97-AF65-F5344CB8AC3E}">
        <p14:creationId xmlns:p14="http://schemas.microsoft.com/office/powerpoint/2010/main" val="4031087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10110"/>
            <a:ext cx="8229600" cy="814002"/>
          </a:xfrm>
        </p:spPr>
        <p:txBody>
          <a:bodyPr>
            <a:normAutofit/>
          </a:bodyPr>
          <a:lstStyle/>
          <a:p>
            <a:r>
              <a:rPr lang="en-US" sz="3400" b="1" dirty="0" smtClean="0"/>
              <a:t>Nucleic acid-based vaccines</a:t>
            </a:r>
            <a:endParaRPr lang="en-US" sz="34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3628827" y="6196444"/>
            <a:ext cx="52508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2017 Rosen Science News, 2017 Laura </a:t>
            </a:r>
            <a:r>
              <a:rPr lang="en-US" sz="1200" dirty="0" err="1" smtClean="0"/>
              <a:t>DeFranscesco</a:t>
            </a:r>
            <a:r>
              <a:rPr lang="en-US" sz="1200" dirty="0" smtClean="0"/>
              <a:t> Nature Biotech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2087711"/>
            <a:ext cx="4114800" cy="317303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89000" y="5554908"/>
            <a:ext cx="7507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Technology amenable to rapid response with clean production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800" y="2240420"/>
            <a:ext cx="3657600" cy="287096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49300" y="1415534"/>
            <a:ext cx="3797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DNA (plasmid)-based approach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067622" y="1415534"/>
            <a:ext cx="2659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RNA-based approach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1162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10110"/>
            <a:ext cx="8229600" cy="814002"/>
          </a:xfrm>
        </p:spPr>
        <p:txBody>
          <a:bodyPr>
            <a:normAutofit/>
          </a:bodyPr>
          <a:lstStyle/>
          <a:p>
            <a:r>
              <a:rPr lang="en-US" sz="3400" b="1" dirty="0" smtClean="0"/>
              <a:t>Protein-based therapeutics</a:t>
            </a:r>
            <a:endParaRPr lang="en-US" sz="34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4359023" y="6271488"/>
            <a:ext cx="43277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Mosby's Medical Dictionary, 9th edition. © 2009, Elsevier.</a:t>
            </a:r>
            <a:endParaRPr lang="en-US" sz="1200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2110581"/>
            <a:ext cx="5410200" cy="327570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108200" y="1585436"/>
            <a:ext cx="4750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Interferon (1957 Isaacs and </a:t>
            </a:r>
            <a:r>
              <a:rPr lang="en-US" b="1" dirty="0" err="1" smtClean="0"/>
              <a:t>Lindenmenn</a:t>
            </a:r>
            <a:r>
              <a:rPr lang="en-US" b="1" dirty="0" smtClean="0"/>
              <a:t>)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925714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73100" y="2344738"/>
            <a:ext cx="7823200" cy="1143000"/>
          </a:xfrm>
        </p:spPr>
        <p:txBody>
          <a:bodyPr>
            <a:noAutofit/>
          </a:bodyPr>
          <a:lstStyle/>
          <a:p>
            <a:r>
              <a:rPr lang="en-US" sz="5000" b="1" dirty="0"/>
              <a:t>B</a:t>
            </a:r>
            <a:r>
              <a:rPr lang="en-US" sz="5000" b="1" dirty="0" smtClean="0"/>
              <a:t>road-spectrum therapeutics against emerging pathogens…Coronavirus</a:t>
            </a:r>
            <a:endParaRPr lang="en-US" sz="5000" b="1" dirty="0"/>
          </a:p>
        </p:txBody>
      </p:sp>
    </p:spTree>
    <p:extLst>
      <p:ext uri="{BB962C8B-B14F-4D97-AF65-F5344CB8AC3E}">
        <p14:creationId xmlns:p14="http://schemas.microsoft.com/office/powerpoint/2010/main" val="1943867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84138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b="1" dirty="0" smtClean="0"/>
              <a:t>CoV are the largest RNA viruses</a:t>
            </a:r>
            <a:endParaRPr lang="en-US" sz="3200" b="1" dirty="0"/>
          </a:p>
        </p:txBody>
      </p:sp>
      <p:pic>
        <p:nvPicPr>
          <p:cNvPr id="2" name="Picture 1" descr="20170403 CoV Genomes are Big Gorbalenya Fig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07"/>
          <a:stretch/>
        </p:blipFill>
        <p:spPr>
          <a:xfrm>
            <a:off x="1065674" y="1014512"/>
            <a:ext cx="6556248" cy="5268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269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84138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b="1" dirty="0" smtClean="0"/>
              <a:t>CoV are antigenically diverse</a:t>
            </a:r>
            <a:endParaRPr lang="en-US" sz="3200" b="1" dirty="0"/>
          </a:p>
        </p:txBody>
      </p:sp>
      <p:pic>
        <p:nvPicPr>
          <p:cNvPr id="3" name="Picture 2" descr="20170412 CoV Tree NSP12 and S Antigenic Variati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269" y="1227138"/>
            <a:ext cx="7144512" cy="4801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623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14002"/>
          </a:xfrm>
        </p:spPr>
        <p:txBody>
          <a:bodyPr>
            <a:normAutofit/>
          </a:bodyPr>
          <a:lstStyle/>
          <a:p>
            <a:r>
              <a:rPr lang="en-US" sz="2800" b="1" dirty="0" smtClean="0"/>
              <a:t>Mutation rates can promote rapid emergence</a:t>
            </a:r>
            <a:endParaRPr lang="en-US" sz="28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194" y="1550737"/>
            <a:ext cx="5194701" cy="418431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333098" y="1911684"/>
            <a:ext cx="2165684" cy="57484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032822" y="6197964"/>
            <a:ext cx="36539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Linz et. al. Nature Communications 2014 </a:t>
            </a:r>
            <a:endParaRPr lang="en-US" sz="1400" dirty="0"/>
          </a:p>
        </p:txBody>
      </p:sp>
      <p:sp>
        <p:nvSpPr>
          <p:cNvPr id="7" name="TextBox 6"/>
          <p:cNvSpPr txBox="1"/>
          <p:nvPr/>
        </p:nvSpPr>
        <p:spPr>
          <a:xfrm rot="18865401">
            <a:off x="2305583" y="2395436"/>
            <a:ext cx="1787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b="1" dirty="0" smtClean="0"/>
              <a:t>Coronavirus</a:t>
            </a:r>
            <a:endParaRPr 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6160168" y="1825846"/>
            <a:ext cx="25266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Mutation rates vary depending on genome size and composition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094102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170313 CoV Emergence Potential SARS MERS Bat Only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68" b="5201"/>
          <a:stretch/>
        </p:blipFill>
        <p:spPr>
          <a:xfrm>
            <a:off x="12700" y="1"/>
            <a:ext cx="9220200" cy="6858000"/>
          </a:xfrm>
          <a:prstGeom prst="rect">
            <a:avLst/>
          </a:prstGeom>
        </p:spPr>
      </p:pic>
      <p:pic>
        <p:nvPicPr>
          <p:cNvPr id="4" name="Picture 3" descr="20170313 CoV Emergence Potential.png"/>
          <p:cNvPicPr>
            <a:picLocks noChangeAspect="1"/>
          </p:cNvPicPr>
          <p:nvPr/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33" b="5201"/>
          <a:stretch/>
        </p:blipFill>
        <p:spPr>
          <a:xfrm>
            <a:off x="25400" y="-1"/>
            <a:ext cx="9194800" cy="6858001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06990" y="773274"/>
            <a:ext cx="4431861" cy="1143000"/>
          </a:xfrm>
        </p:spPr>
        <p:txBody>
          <a:bodyPr>
            <a:noAutofit/>
          </a:bodyPr>
          <a:lstStyle/>
          <a:p>
            <a:pPr algn="l"/>
            <a:r>
              <a:rPr lang="en-US" sz="3800" b="1" dirty="0" smtClean="0"/>
              <a:t>Coronavirus has emergence</a:t>
            </a:r>
            <a:br>
              <a:rPr lang="en-US" sz="3800" b="1" dirty="0" smtClean="0"/>
            </a:br>
            <a:r>
              <a:rPr lang="en-US" sz="3800" b="1" dirty="0" smtClean="0"/>
              <a:t>potential</a:t>
            </a:r>
            <a:endParaRPr lang="en-US" sz="3800" b="1" dirty="0"/>
          </a:p>
        </p:txBody>
      </p:sp>
    </p:spTree>
    <p:extLst>
      <p:ext uri="{BB962C8B-B14F-4D97-AF65-F5344CB8AC3E}">
        <p14:creationId xmlns:p14="http://schemas.microsoft.com/office/powerpoint/2010/main" val="532472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84138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b="1" dirty="0" smtClean="0"/>
              <a:t>GS-5734 is a broad-spectrum antiviral</a:t>
            </a:r>
            <a:endParaRPr lang="en-US" sz="3200" b="1" dirty="0"/>
          </a:p>
        </p:txBody>
      </p:sp>
      <p:pic>
        <p:nvPicPr>
          <p:cNvPr id="2" name="Picture 1" descr="20170321 GS5734 Warren Carto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00" y="1560610"/>
            <a:ext cx="8064500" cy="3689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494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84138"/>
            <a:ext cx="8229600" cy="1143000"/>
          </a:xfrm>
        </p:spPr>
        <p:txBody>
          <a:bodyPr>
            <a:normAutofit/>
          </a:bodyPr>
          <a:lstStyle/>
          <a:p>
            <a:r>
              <a:rPr lang="en-US" sz="3100" b="1" dirty="0" smtClean="0"/>
              <a:t>Nubia: First ever neonate to survive Ebola </a:t>
            </a:r>
            <a:endParaRPr lang="en-US" sz="3100" b="1" dirty="0"/>
          </a:p>
        </p:txBody>
      </p:sp>
      <p:pic>
        <p:nvPicPr>
          <p:cNvPr id="3" name="Picture 2" descr="20170509 EBOV Survivor Nubia MSF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800" y="1036638"/>
            <a:ext cx="7620000" cy="51943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912646" y="6239405"/>
            <a:ext cx="15328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Photo from MSF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284878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14002"/>
          </a:xfrm>
        </p:spPr>
        <p:txBody>
          <a:bodyPr/>
          <a:lstStyle/>
          <a:p>
            <a:r>
              <a:rPr lang="en-US" b="1" dirty="0" smtClean="0"/>
              <a:t>Overview</a:t>
            </a:r>
            <a:endParaRPr lang="en-US" b="1" dirty="0"/>
          </a:p>
        </p:txBody>
      </p:sp>
      <p:sp>
        <p:nvSpPr>
          <p:cNvPr id="3" name="TextBox 2"/>
          <p:cNvSpPr txBox="1"/>
          <p:nvPr/>
        </p:nvSpPr>
        <p:spPr>
          <a:xfrm>
            <a:off x="876300" y="1724527"/>
            <a:ext cx="7496348" cy="30059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3200" dirty="0" smtClean="0"/>
              <a:t>What are antiviral therapeutics?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3200" dirty="0" smtClean="0"/>
              <a:t>How are therapeutics developed?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3200" dirty="0" smtClean="0"/>
              <a:t>Can we develop therapeutics for viruses that have yet to emerge???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094913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84138"/>
            <a:ext cx="8229600" cy="1143000"/>
          </a:xfrm>
        </p:spPr>
        <p:txBody>
          <a:bodyPr>
            <a:normAutofit/>
          </a:bodyPr>
          <a:lstStyle/>
          <a:p>
            <a:r>
              <a:rPr lang="en-US" sz="3000" b="1" dirty="0" smtClean="0"/>
              <a:t>GS-5734 is antiviral against MERS-CoV</a:t>
            </a:r>
            <a:endParaRPr lang="en-US" sz="30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200" y="1449677"/>
            <a:ext cx="8102600" cy="3077784"/>
          </a:xfrm>
          <a:prstGeom prst="rect">
            <a:avLst/>
          </a:prstGeom>
        </p:spPr>
      </p:pic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4370713" y="6096408"/>
            <a:ext cx="4316087" cy="292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300" dirty="0" smtClean="0"/>
              <a:t>Sheahan et. al 2017 Science Translational Medicine</a:t>
            </a:r>
            <a:endParaRPr lang="en-US" sz="1300" dirty="0"/>
          </a:p>
        </p:txBody>
      </p:sp>
    </p:spTree>
    <p:extLst>
      <p:ext uri="{BB962C8B-B14F-4D97-AF65-F5344CB8AC3E}">
        <p14:creationId xmlns:p14="http://schemas.microsoft.com/office/powerpoint/2010/main" val="3365404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84138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b="1" dirty="0">
                <a:cs typeface="Century Gothic"/>
              </a:rPr>
              <a:t>Modeling the human airway with HAE</a:t>
            </a:r>
          </a:p>
        </p:txBody>
      </p:sp>
      <p:sp>
        <p:nvSpPr>
          <p:cNvPr id="18" name="Text Box 3"/>
          <p:cNvSpPr txBox="1">
            <a:spLocks noChangeArrowheads="1"/>
          </p:cNvSpPr>
          <p:nvPr/>
        </p:nvSpPr>
        <p:spPr bwMode="auto">
          <a:xfrm>
            <a:off x="863530" y="1659837"/>
            <a:ext cx="162864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tx2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en-US" b="0" dirty="0" smtClean="0">
                <a:latin typeface="Century Gothic"/>
                <a:cs typeface="Century Gothic"/>
              </a:rPr>
              <a:t>Mucus Layer</a:t>
            </a:r>
            <a:endParaRPr lang="en-US" b="0" dirty="0">
              <a:latin typeface="Century Gothic"/>
              <a:cs typeface="Century Gothic"/>
            </a:endParaRPr>
          </a:p>
        </p:txBody>
      </p:sp>
      <p:pic>
        <p:nvPicPr>
          <p:cNvPr id="19" name="Picture 4" descr="C:\Documents and Settings\Administrator\My Documents\Figures\GrantFigures\R01 2003\Revised Mucus copy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62320" y="1398216"/>
            <a:ext cx="2452738" cy="3192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 descr="C:\Documents and Settings\Administrator\My Documents\Figures\Viruses\Ciliated cell schematic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979671" y="1816100"/>
            <a:ext cx="2518633" cy="2774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 Box 9"/>
          <p:cNvSpPr txBox="1">
            <a:spLocks noChangeArrowheads="1"/>
          </p:cNvSpPr>
          <p:nvPr/>
        </p:nvSpPr>
        <p:spPr bwMode="auto">
          <a:xfrm>
            <a:off x="1657444" y="2175767"/>
            <a:ext cx="83472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en-US" b="0" dirty="0">
                <a:latin typeface="Century Gothic"/>
                <a:cs typeface="Century Gothic"/>
              </a:rPr>
              <a:t>Cilia</a:t>
            </a:r>
            <a:endParaRPr lang="en-US" dirty="0">
              <a:latin typeface="Century Gothic"/>
              <a:cs typeface="Century Gothic"/>
            </a:endParaRPr>
          </a:p>
        </p:txBody>
      </p:sp>
      <p:sp>
        <p:nvSpPr>
          <p:cNvPr id="22" name="Text Box 10"/>
          <p:cNvSpPr txBox="1">
            <a:spLocks noChangeArrowheads="1"/>
          </p:cNvSpPr>
          <p:nvPr/>
        </p:nvSpPr>
        <p:spPr bwMode="auto">
          <a:xfrm>
            <a:off x="619421" y="2532428"/>
            <a:ext cx="187274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en-US" b="0" dirty="0" smtClean="0">
                <a:latin typeface="Century Gothic"/>
                <a:cs typeface="Century Gothic"/>
              </a:rPr>
              <a:t>Tight Junctions</a:t>
            </a:r>
            <a:endParaRPr lang="en-US" b="0" dirty="0">
              <a:latin typeface="Century Gothic"/>
              <a:cs typeface="Century Gothic"/>
            </a:endParaRPr>
          </a:p>
        </p:txBody>
      </p:sp>
      <p:sp>
        <p:nvSpPr>
          <p:cNvPr id="23" name="Text Box 16"/>
          <p:cNvSpPr txBox="1">
            <a:spLocks noChangeArrowheads="1"/>
          </p:cNvSpPr>
          <p:nvPr/>
        </p:nvSpPr>
        <p:spPr bwMode="auto">
          <a:xfrm>
            <a:off x="576076" y="5132409"/>
            <a:ext cx="7879834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 i="1" dirty="0" smtClean="0">
                <a:latin typeface="Century Gothic"/>
                <a:cs typeface="Century Gothic"/>
              </a:rPr>
              <a:t>Human Airway Epithelial (HAE) Cell Cultures </a:t>
            </a:r>
            <a:r>
              <a:rPr lang="en-US" i="1" dirty="0" smtClean="0">
                <a:latin typeface="Century Gothic"/>
                <a:cs typeface="Century Gothic"/>
              </a:rPr>
              <a:t>differentiate at </a:t>
            </a:r>
            <a:r>
              <a:rPr lang="en-US" i="1" dirty="0" err="1" smtClean="0">
                <a:latin typeface="Century Gothic"/>
                <a:cs typeface="Century Gothic"/>
              </a:rPr>
              <a:t>air:liquid</a:t>
            </a:r>
            <a:r>
              <a:rPr lang="en-US" i="1" dirty="0" smtClean="0">
                <a:latin typeface="Century Gothic"/>
                <a:cs typeface="Century Gothic"/>
              </a:rPr>
              <a:t> interface from </a:t>
            </a:r>
            <a:r>
              <a:rPr lang="en-US" i="1" dirty="0">
                <a:latin typeface="Century Gothic"/>
                <a:cs typeface="Century Gothic"/>
              </a:rPr>
              <a:t>basal cells </a:t>
            </a:r>
            <a:r>
              <a:rPr lang="en-US" i="1" dirty="0" smtClean="0">
                <a:latin typeface="Century Gothic"/>
                <a:cs typeface="Century Gothic"/>
              </a:rPr>
              <a:t>over </a:t>
            </a:r>
            <a:r>
              <a:rPr lang="en-US" i="1" dirty="0">
                <a:latin typeface="Century Gothic"/>
                <a:cs typeface="Century Gothic"/>
              </a:rPr>
              <a:t>3 to 6 </a:t>
            </a:r>
            <a:r>
              <a:rPr lang="en-US" i="1" dirty="0" smtClean="0">
                <a:latin typeface="Century Gothic"/>
                <a:cs typeface="Century Gothic"/>
              </a:rPr>
              <a:t>weeks</a:t>
            </a:r>
            <a:endParaRPr lang="en-US" i="1" dirty="0">
              <a:latin typeface="Century Gothic"/>
              <a:cs typeface="Century Gothic"/>
            </a:endParaRPr>
          </a:p>
        </p:txBody>
      </p:sp>
      <p:pic>
        <p:nvPicPr>
          <p:cNvPr id="24" name="Picture 6" descr="C:\Documents and Settings\Administrator\My Documents\Figures\Viruses\Ciliated cell schematic.jpg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86747"/>
          <a:stretch/>
        </p:blipFill>
        <p:spPr bwMode="auto">
          <a:xfrm>
            <a:off x="2979671" y="1554182"/>
            <a:ext cx="2518633" cy="364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Straight Connector 24"/>
          <p:cNvCxnSpPr/>
          <p:nvPr/>
        </p:nvCxnSpPr>
        <p:spPr>
          <a:xfrm>
            <a:off x="2431324" y="1882272"/>
            <a:ext cx="551655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2428016" y="2381018"/>
            <a:ext cx="551655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2409174" y="2727366"/>
            <a:ext cx="551655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 Box 10"/>
          <p:cNvSpPr txBox="1">
            <a:spLocks noChangeArrowheads="1"/>
          </p:cNvSpPr>
          <p:nvPr/>
        </p:nvSpPr>
        <p:spPr bwMode="auto">
          <a:xfrm>
            <a:off x="849360" y="3339040"/>
            <a:ext cx="168810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en-US" b="0" dirty="0" smtClean="0">
                <a:latin typeface="Century Gothic"/>
                <a:cs typeface="Century Gothic"/>
              </a:rPr>
              <a:t>Goblet cells</a:t>
            </a:r>
            <a:endParaRPr lang="en-US" b="0" dirty="0">
              <a:latin typeface="Century Gothic"/>
              <a:cs typeface="Century Gothic"/>
            </a:endParaRPr>
          </a:p>
        </p:txBody>
      </p:sp>
      <p:cxnSp>
        <p:nvCxnSpPr>
          <p:cNvPr id="29" name="Straight Connector 28"/>
          <p:cNvCxnSpPr/>
          <p:nvPr/>
        </p:nvCxnSpPr>
        <p:spPr>
          <a:xfrm>
            <a:off x="2409174" y="3533978"/>
            <a:ext cx="1708994" cy="0"/>
          </a:xfrm>
          <a:prstGeom prst="line">
            <a:avLst/>
          </a:prstGeom>
          <a:ln w="28575" cmpd="sng">
            <a:solidFill>
              <a:schemeClr val="tx2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7738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84138"/>
            <a:ext cx="8229600" cy="1143000"/>
          </a:xfrm>
        </p:spPr>
        <p:txBody>
          <a:bodyPr>
            <a:normAutofit/>
          </a:bodyPr>
          <a:lstStyle/>
          <a:p>
            <a:r>
              <a:rPr lang="en-US" sz="3000" b="1" dirty="0" smtClean="0"/>
              <a:t>GS-5734 is antiviral in primary human cells</a:t>
            </a:r>
            <a:endParaRPr lang="en-US" sz="30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2104363" y="4727399"/>
            <a:ext cx="1605861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/>
              <a:t>IC</a:t>
            </a:r>
            <a:r>
              <a:rPr lang="en-US" sz="1600" baseline="-25000" dirty="0" smtClean="0"/>
              <a:t>50</a:t>
            </a:r>
            <a:r>
              <a:rPr lang="en-US" sz="1600" dirty="0" smtClean="0"/>
              <a:t> = 0.074µM </a:t>
            </a:r>
            <a:endParaRPr lang="en-US" sz="1600" dirty="0"/>
          </a:p>
        </p:txBody>
      </p:sp>
      <p:sp>
        <p:nvSpPr>
          <p:cNvPr id="9" name="Text Box 4"/>
          <p:cNvSpPr txBox="1">
            <a:spLocks noChangeArrowheads="1"/>
          </p:cNvSpPr>
          <p:nvPr/>
        </p:nvSpPr>
        <p:spPr bwMode="auto">
          <a:xfrm>
            <a:off x="6261244" y="5762031"/>
            <a:ext cx="2424374" cy="292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300" dirty="0" smtClean="0"/>
              <a:t>Performed by Dr. Amy Sims</a:t>
            </a:r>
            <a:endParaRPr lang="en-US" sz="1300" dirty="0"/>
          </a:p>
        </p:txBody>
      </p:sp>
      <p:sp>
        <p:nvSpPr>
          <p:cNvPr id="10" name="Text Box 4"/>
          <p:cNvSpPr txBox="1">
            <a:spLocks noChangeArrowheads="1"/>
          </p:cNvSpPr>
          <p:nvPr/>
        </p:nvSpPr>
        <p:spPr bwMode="auto">
          <a:xfrm>
            <a:off x="4318731" y="6096408"/>
            <a:ext cx="4316087" cy="292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300" dirty="0" smtClean="0"/>
              <a:t>Sheahan et. al 2017 Science Translational Medicine</a:t>
            </a:r>
            <a:endParaRPr lang="en-US" sz="1300" dirty="0"/>
          </a:p>
        </p:txBody>
      </p:sp>
      <p:sp>
        <p:nvSpPr>
          <p:cNvPr id="11" name="TextBox 10"/>
          <p:cNvSpPr txBox="1"/>
          <p:nvPr/>
        </p:nvSpPr>
        <p:spPr>
          <a:xfrm>
            <a:off x="5188529" y="4727399"/>
            <a:ext cx="1605861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/>
              <a:t>IC</a:t>
            </a:r>
            <a:r>
              <a:rPr lang="en-US" sz="1600" baseline="-25000" dirty="0" smtClean="0"/>
              <a:t>50</a:t>
            </a:r>
            <a:r>
              <a:rPr lang="en-US" sz="1600" dirty="0" smtClean="0"/>
              <a:t> </a:t>
            </a:r>
            <a:r>
              <a:rPr lang="en-US" sz="1600" smtClean="0"/>
              <a:t>= 0.069µM</a:t>
            </a:r>
            <a:endParaRPr lang="en-US" sz="1600" dirty="0"/>
          </a:p>
        </p:txBody>
      </p:sp>
      <p:pic>
        <p:nvPicPr>
          <p:cNvPr id="3" name="Picture 2" descr="20170518 SARS MERS GS5734 HAE Efficacy No PC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5804" y="1467149"/>
            <a:ext cx="5633052" cy="3153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508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84138"/>
            <a:ext cx="8229600" cy="1143000"/>
          </a:xfrm>
        </p:spPr>
        <p:txBody>
          <a:bodyPr>
            <a:normAutofit/>
          </a:bodyPr>
          <a:lstStyle/>
          <a:p>
            <a:r>
              <a:rPr lang="en-US" sz="3000" b="1" dirty="0" smtClean="0"/>
              <a:t>GS-5734 is antiviral against MERS-CoV</a:t>
            </a:r>
            <a:endParaRPr lang="en-US" sz="3000" b="1" dirty="0"/>
          </a:p>
        </p:txBody>
      </p:sp>
      <p:pic>
        <p:nvPicPr>
          <p:cNvPr id="7" name="Picture 6" descr="20160909 MERS RFP GS5734 Microscopy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803" y="1227138"/>
            <a:ext cx="7460541" cy="4324951"/>
          </a:xfrm>
          <a:prstGeom prst="rect">
            <a:avLst/>
          </a:prstGeom>
        </p:spPr>
      </p:pic>
      <p:sp>
        <p:nvSpPr>
          <p:cNvPr id="10" name="Text Box 4"/>
          <p:cNvSpPr txBox="1">
            <a:spLocks noChangeArrowheads="1"/>
          </p:cNvSpPr>
          <p:nvPr/>
        </p:nvSpPr>
        <p:spPr bwMode="auto">
          <a:xfrm>
            <a:off x="6232638" y="5762031"/>
            <a:ext cx="2424374" cy="292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300" dirty="0" smtClean="0"/>
              <a:t>Performed by Dr. Amy Sims</a:t>
            </a:r>
            <a:endParaRPr lang="en-US" sz="1300" dirty="0"/>
          </a:p>
        </p:txBody>
      </p:sp>
      <p:sp>
        <p:nvSpPr>
          <p:cNvPr id="11" name="Text Box 4"/>
          <p:cNvSpPr txBox="1">
            <a:spLocks noChangeArrowheads="1"/>
          </p:cNvSpPr>
          <p:nvPr/>
        </p:nvSpPr>
        <p:spPr bwMode="auto">
          <a:xfrm>
            <a:off x="4286439" y="6096408"/>
            <a:ext cx="4316087" cy="292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300" dirty="0" smtClean="0"/>
              <a:t>Sheahan et. al 2017 Science Translational Medicine</a:t>
            </a:r>
            <a:endParaRPr lang="en-US" sz="1300" dirty="0"/>
          </a:p>
        </p:txBody>
      </p:sp>
    </p:spTree>
    <p:extLst>
      <p:ext uri="{BB962C8B-B14F-4D97-AF65-F5344CB8AC3E}">
        <p14:creationId xmlns:p14="http://schemas.microsoft.com/office/powerpoint/2010/main" val="1709617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84138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b="1" dirty="0" smtClean="0"/>
              <a:t>Is GS-5734 broad-spectrum for CoV?</a:t>
            </a:r>
            <a:endParaRPr lang="en-US" sz="3200" b="1" dirty="0"/>
          </a:p>
        </p:txBody>
      </p:sp>
      <p:pic>
        <p:nvPicPr>
          <p:cNvPr id="2" name="Picture 1" descr="20170412 CoV Tree NSP12 and S Antigenic Variati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384300"/>
            <a:ext cx="6080760" cy="4087368"/>
          </a:xfrm>
          <a:prstGeom prst="rect">
            <a:avLst/>
          </a:prstGeom>
        </p:spPr>
      </p:pic>
      <p:sp>
        <p:nvSpPr>
          <p:cNvPr id="9" name="Text Box 4"/>
          <p:cNvSpPr txBox="1">
            <a:spLocks noChangeArrowheads="1"/>
          </p:cNvSpPr>
          <p:nvPr/>
        </p:nvSpPr>
        <p:spPr bwMode="auto">
          <a:xfrm>
            <a:off x="6920639" y="5762031"/>
            <a:ext cx="1736373" cy="292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300" dirty="0" smtClean="0"/>
              <a:t>Dr. Rachel Graham</a:t>
            </a:r>
            <a:endParaRPr lang="en-US" sz="1300" dirty="0"/>
          </a:p>
        </p:txBody>
      </p:sp>
      <p:sp>
        <p:nvSpPr>
          <p:cNvPr id="11" name="Text Box 4"/>
          <p:cNvSpPr txBox="1">
            <a:spLocks noChangeArrowheads="1"/>
          </p:cNvSpPr>
          <p:nvPr/>
        </p:nvSpPr>
        <p:spPr bwMode="auto">
          <a:xfrm>
            <a:off x="4338385" y="6096408"/>
            <a:ext cx="4316087" cy="292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300" dirty="0" smtClean="0"/>
              <a:t>Sheahan et. al 2017 Science Translational Medicine</a:t>
            </a:r>
            <a:endParaRPr lang="en-US" sz="1300" dirty="0"/>
          </a:p>
        </p:txBody>
      </p:sp>
    </p:spTree>
    <p:extLst>
      <p:ext uri="{BB962C8B-B14F-4D97-AF65-F5344CB8AC3E}">
        <p14:creationId xmlns:p14="http://schemas.microsoft.com/office/powerpoint/2010/main" val="1946316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84138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b="1" dirty="0" smtClean="0"/>
              <a:t>Efficacy of GS-5734 against diverse CoV</a:t>
            </a:r>
            <a:endParaRPr lang="en-US" sz="3200" b="1" dirty="0"/>
          </a:p>
        </p:txBody>
      </p:sp>
      <p:pic>
        <p:nvPicPr>
          <p:cNvPr id="2" name="Picture 1" descr="20160913 CoV Spectru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300" y="1435100"/>
            <a:ext cx="7367524" cy="3811264"/>
          </a:xfrm>
          <a:prstGeom prst="rect">
            <a:avLst/>
          </a:prstGeom>
        </p:spPr>
      </p:pic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6232638" y="5762031"/>
            <a:ext cx="2424374" cy="292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300" dirty="0" smtClean="0"/>
              <a:t>Performed by Dr. Amy Sims</a:t>
            </a:r>
            <a:endParaRPr lang="en-US" sz="1300" dirty="0"/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4315525" y="6096408"/>
            <a:ext cx="4316087" cy="292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300" dirty="0" smtClean="0"/>
              <a:t>Sheahan et. al 2017 Science Translational Medicine</a:t>
            </a:r>
            <a:endParaRPr lang="en-US" sz="1300" dirty="0"/>
          </a:p>
        </p:txBody>
      </p:sp>
    </p:spTree>
    <p:extLst>
      <p:ext uri="{BB962C8B-B14F-4D97-AF65-F5344CB8AC3E}">
        <p14:creationId xmlns:p14="http://schemas.microsoft.com/office/powerpoint/2010/main" val="3104783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84138"/>
            <a:ext cx="8229600" cy="1143000"/>
          </a:xfrm>
        </p:spPr>
        <p:txBody>
          <a:bodyPr>
            <a:normAutofit/>
          </a:bodyPr>
          <a:lstStyle/>
          <a:p>
            <a:r>
              <a:rPr lang="en-US" sz="3000" b="1" dirty="0" smtClean="0"/>
              <a:t>CoV disease kinetics compressed in mice</a:t>
            </a:r>
            <a:endParaRPr lang="en-US" sz="3000" b="1" dirty="0"/>
          </a:p>
        </p:txBody>
      </p:sp>
      <p:pic>
        <p:nvPicPr>
          <p:cNvPr id="2" name="Picture 1" descr="20170412 SARS Mouse vs Human Path cours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409" y="1879600"/>
            <a:ext cx="7372091" cy="3018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141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84138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b="1" dirty="0" smtClean="0"/>
              <a:t>Will GS-5734 work in vivo?</a:t>
            </a:r>
            <a:endParaRPr lang="en-US" sz="3200" b="1" dirty="0"/>
          </a:p>
        </p:txBody>
      </p:sp>
      <p:pic>
        <p:nvPicPr>
          <p:cNvPr id="7" name="Picture 6" descr="20160909 SARS 5734 Therepeutic In Vivo Efficacy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694" y="1301173"/>
            <a:ext cx="8076506" cy="4883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043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84138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b="1" dirty="0" smtClean="0"/>
              <a:t>GS-5734 diminishes SARS-CoV disease</a:t>
            </a:r>
            <a:endParaRPr lang="en-US" sz="3200" b="1" dirty="0"/>
          </a:p>
        </p:txBody>
      </p:sp>
      <p:pic>
        <p:nvPicPr>
          <p:cNvPr id="2" name="Picture 1" descr="20170513 SARS GS5734 Proph Therap In Vivo Weight Titer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972"/>
          <a:stretch/>
        </p:blipFill>
        <p:spPr>
          <a:xfrm>
            <a:off x="611767" y="1485900"/>
            <a:ext cx="4798434" cy="3035300"/>
          </a:xfrm>
          <a:prstGeom prst="rect">
            <a:avLst/>
          </a:prstGeom>
        </p:spPr>
      </p:pic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3727639" y="6096408"/>
            <a:ext cx="4316087" cy="292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300" dirty="0" smtClean="0"/>
              <a:t>Sheahan et. al 2017 Science Translational Medicine</a:t>
            </a:r>
            <a:endParaRPr lang="en-US" sz="1300" dirty="0"/>
          </a:p>
        </p:txBody>
      </p:sp>
      <p:pic>
        <p:nvPicPr>
          <p:cNvPr id="5" name="Picture 4" descr="20170513 SARS GS5734 Proph Therap In Vivo Weight Titer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275" r="-1055"/>
          <a:stretch/>
        </p:blipFill>
        <p:spPr>
          <a:xfrm>
            <a:off x="7543800" y="1485900"/>
            <a:ext cx="1282699" cy="303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052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84138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b="1" dirty="0" smtClean="0"/>
              <a:t>GS-5734 diminishes SARS-CoV disease</a:t>
            </a:r>
            <a:endParaRPr lang="en-US" sz="3200" b="1" dirty="0"/>
          </a:p>
        </p:txBody>
      </p:sp>
      <p:pic>
        <p:nvPicPr>
          <p:cNvPr id="2" name="Picture 1" descr="20170513 SARS GS5734 Proph Therap In Vivo Weight Tite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766" y="1485900"/>
            <a:ext cx="8129097" cy="3035300"/>
          </a:xfrm>
          <a:prstGeom prst="rect">
            <a:avLst/>
          </a:prstGeom>
        </p:spPr>
      </p:pic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3727639" y="6096408"/>
            <a:ext cx="4316087" cy="292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300" dirty="0" smtClean="0"/>
              <a:t>Sheahan et. al 2017 Science Translational Medicine</a:t>
            </a:r>
            <a:endParaRPr lang="en-US" sz="1300" dirty="0"/>
          </a:p>
        </p:txBody>
      </p:sp>
    </p:spTree>
    <p:extLst>
      <p:ext uri="{BB962C8B-B14F-4D97-AF65-F5344CB8AC3E}">
        <p14:creationId xmlns:p14="http://schemas.microsoft.com/office/powerpoint/2010/main" val="3112509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14002"/>
          </a:xfrm>
        </p:spPr>
        <p:txBody>
          <a:bodyPr>
            <a:normAutofit/>
          </a:bodyPr>
          <a:lstStyle/>
          <a:p>
            <a:r>
              <a:rPr lang="en-US" sz="3400" b="1" dirty="0" smtClean="0"/>
              <a:t>What are antiviral therapeutics?</a:t>
            </a:r>
            <a:endParaRPr lang="en-US" sz="34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812800" y="1370469"/>
            <a:ext cx="78740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3500" dirty="0" smtClean="0"/>
              <a:t>Vaccines (Flu-Vaccine)</a:t>
            </a:r>
          </a:p>
          <a:p>
            <a:endParaRPr lang="en-US" sz="1500" dirty="0" smtClean="0"/>
          </a:p>
          <a:p>
            <a:pPr marL="285750" indent="-285750">
              <a:buFont typeface="Arial"/>
              <a:buChar char="•"/>
            </a:pPr>
            <a:r>
              <a:rPr lang="en-US" sz="3500" dirty="0" smtClean="0"/>
              <a:t>Antibodies (</a:t>
            </a:r>
            <a:r>
              <a:rPr lang="en-US" sz="3500" dirty="0" err="1" smtClean="0"/>
              <a:t>Zmapp</a:t>
            </a:r>
            <a:r>
              <a:rPr lang="en-US" sz="3500" dirty="0" smtClean="0"/>
              <a:t>)</a:t>
            </a:r>
          </a:p>
          <a:p>
            <a:endParaRPr lang="en-US" sz="1500" dirty="0" smtClean="0"/>
          </a:p>
          <a:p>
            <a:pPr marL="285750" indent="-285750">
              <a:buFont typeface="Arial"/>
              <a:buChar char="•"/>
            </a:pPr>
            <a:r>
              <a:rPr lang="en-US" sz="3500" dirty="0" smtClean="0"/>
              <a:t>Therapeutic proteins (Interferon)</a:t>
            </a:r>
          </a:p>
          <a:p>
            <a:endParaRPr lang="en-US" sz="1500" dirty="0" smtClean="0"/>
          </a:p>
          <a:p>
            <a:pPr marL="285750" indent="-285750">
              <a:buFont typeface="Arial"/>
              <a:buChar char="•"/>
            </a:pPr>
            <a:r>
              <a:rPr lang="en-US" sz="3500" dirty="0" smtClean="0"/>
              <a:t>Small molecules (Tamiflu)</a:t>
            </a:r>
          </a:p>
          <a:p>
            <a:endParaRPr lang="en-US" sz="1500" dirty="0" smtClean="0"/>
          </a:p>
          <a:p>
            <a:pPr marL="285750" indent="-285750">
              <a:buFont typeface="Arial"/>
              <a:buChar char="•"/>
            </a:pPr>
            <a:r>
              <a:rPr lang="en-US" sz="3500" dirty="0" smtClean="0"/>
              <a:t>Nucleic acids (RNA/DNA vaccines, antisense)</a:t>
            </a:r>
          </a:p>
        </p:txBody>
      </p:sp>
    </p:spTree>
    <p:extLst>
      <p:ext uri="{BB962C8B-B14F-4D97-AF65-F5344CB8AC3E}">
        <p14:creationId xmlns:p14="http://schemas.microsoft.com/office/powerpoint/2010/main" val="1630512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381000" y="84138"/>
            <a:ext cx="8559800" cy="1143000"/>
          </a:xfrm>
        </p:spPr>
        <p:txBody>
          <a:bodyPr>
            <a:normAutofit/>
          </a:bodyPr>
          <a:lstStyle/>
          <a:p>
            <a:r>
              <a:rPr lang="en-US" sz="2800" b="1" dirty="0" smtClean="0"/>
              <a:t>Lung function by whole-body plethysmography</a:t>
            </a:r>
            <a:endParaRPr lang="en-US" sz="2800" b="1" dirty="0"/>
          </a:p>
        </p:txBody>
      </p:sp>
      <p:pic>
        <p:nvPicPr>
          <p:cNvPr id="4" name="Picture 3" descr="20170513 Buxco Schematic Large Format Movie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458753"/>
            <a:ext cx="7975600" cy="4149260"/>
          </a:xfrm>
          <a:prstGeom prst="rect">
            <a:avLst/>
          </a:prstGeom>
        </p:spPr>
      </p:pic>
      <p:pic>
        <p:nvPicPr>
          <p:cNvPr id="8" name="20170513 Buxco Readings Short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01700" y="1589881"/>
            <a:ext cx="4483100" cy="2521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457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7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28600" y="84138"/>
            <a:ext cx="8724900" cy="1143000"/>
          </a:xfrm>
        </p:spPr>
        <p:txBody>
          <a:bodyPr>
            <a:normAutofit/>
          </a:bodyPr>
          <a:lstStyle/>
          <a:p>
            <a:r>
              <a:rPr lang="en-US" sz="2800" b="1" dirty="0" smtClean="0"/>
              <a:t>GS-5734 improves pulmonary function</a:t>
            </a:r>
            <a:endParaRPr lang="en-US" sz="2800" b="1" dirty="0"/>
          </a:p>
        </p:txBody>
      </p:sp>
      <p:pic>
        <p:nvPicPr>
          <p:cNvPr id="3" name="Picture 2" descr="20170513 SARS GS5734 Proph Therap In Vivo Buxc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023" y="1397000"/>
            <a:ext cx="7581737" cy="3166872"/>
          </a:xfrm>
          <a:prstGeom prst="rect">
            <a:avLst/>
          </a:prstGeom>
        </p:spPr>
      </p:pic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4362639" y="6242602"/>
            <a:ext cx="4316087" cy="292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300" dirty="0" smtClean="0"/>
              <a:t>Sheahan et. al 2017 Science Translational Medicine</a:t>
            </a:r>
            <a:endParaRPr lang="en-US" sz="1300" dirty="0"/>
          </a:p>
        </p:txBody>
      </p:sp>
    </p:spTree>
    <p:extLst>
      <p:ext uri="{BB962C8B-B14F-4D97-AF65-F5344CB8AC3E}">
        <p14:creationId xmlns:p14="http://schemas.microsoft.com/office/powerpoint/2010/main" val="3612347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b="1" dirty="0" smtClean="0"/>
              <a:t>Pandemic preparedness with broad-spectrum CoV therapeutics</a:t>
            </a:r>
            <a:endParaRPr lang="en-US" sz="3200" b="1" dirty="0"/>
          </a:p>
        </p:txBody>
      </p:sp>
      <p:pic>
        <p:nvPicPr>
          <p:cNvPr id="2" name="Picture 1" descr="20170516 Pandemic Preparedness CoV Therapeutic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00" y="1860934"/>
            <a:ext cx="8102600" cy="3214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638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1200" y="2658010"/>
            <a:ext cx="7874000" cy="814002"/>
          </a:xfrm>
        </p:spPr>
        <p:txBody>
          <a:bodyPr>
            <a:noAutofit/>
          </a:bodyPr>
          <a:lstStyle/>
          <a:p>
            <a:r>
              <a:rPr lang="en-US" sz="5000" b="1" dirty="0" smtClean="0"/>
              <a:t>How are therapeutics discovered and developed?</a:t>
            </a:r>
            <a:endParaRPr lang="en-US" sz="5000" b="1" dirty="0"/>
          </a:p>
        </p:txBody>
      </p:sp>
    </p:spTree>
    <p:extLst>
      <p:ext uri="{BB962C8B-B14F-4D97-AF65-F5344CB8AC3E}">
        <p14:creationId xmlns:p14="http://schemas.microsoft.com/office/powerpoint/2010/main" val="1806712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10110"/>
            <a:ext cx="8229600" cy="814002"/>
          </a:xfrm>
        </p:spPr>
        <p:txBody>
          <a:bodyPr>
            <a:normAutofit fontScale="90000"/>
          </a:bodyPr>
          <a:lstStyle/>
          <a:p>
            <a:r>
              <a:rPr lang="en-US" sz="3400" b="1" dirty="0" smtClean="0"/>
              <a:t>Therapeutic discovery and development </a:t>
            </a:r>
            <a:endParaRPr lang="en-US" sz="34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4836249" y="6255352"/>
            <a:ext cx="39540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2006 </a:t>
            </a:r>
            <a:r>
              <a:rPr lang="en-US" sz="1200" dirty="0" err="1" smtClean="0"/>
              <a:t>Nwaka</a:t>
            </a:r>
            <a:r>
              <a:rPr lang="en-US" sz="1200" dirty="0" smtClean="0"/>
              <a:t> et. al, Nature Reviews Drug Discovery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000" y="1052785"/>
            <a:ext cx="7696200" cy="4352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853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10110"/>
            <a:ext cx="8229600" cy="814002"/>
          </a:xfrm>
        </p:spPr>
        <p:txBody>
          <a:bodyPr>
            <a:normAutofit/>
          </a:bodyPr>
          <a:lstStyle/>
          <a:p>
            <a:r>
              <a:rPr lang="en-US" sz="3400" b="1" dirty="0" smtClean="0"/>
              <a:t>From Preclinical to clinical to approval</a:t>
            </a:r>
            <a:endParaRPr lang="en-US" sz="34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817" y="1185334"/>
            <a:ext cx="8198366" cy="44704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289300" y="2818718"/>
            <a:ext cx="2514600" cy="646331"/>
          </a:xfrm>
          <a:prstGeom prst="rect">
            <a:avLst/>
          </a:prstGeom>
          <a:solidFill>
            <a:srgbClr val="FDF4EB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en-US" sz="900" b="1" dirty="0" smtClean="0">
                <a:solidFill>
                  <a:srgbClr val="000000"/>
                </a:solidFill>
              </a:rPr>
              <a:t>High </a:t>
            </a:r>
            <a:r>
              <a:rPr lang="en-US" sz="900" b="1" dirty="0">
                <a:solidFill>
                  <a:srgbClr val="000000"/>
                </a:solidFill>
              </a:rPr>
              <a:t>throughput screen (HTS).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900" b="1" dirty="0">
                <a:solidFill>
                  <a:srgbClr val="000000"/>
                </a:solidFill>
              </a:rPr>
              <a:t>Confirmation via secondary screen</a:t>
            </a:r>
            <a:r>
              <a:rPr lang="en-US" sz="900" b="1" dirty="0" smtClean="0">
                <a:solidFill>
                  <a:srgbClr val="000000"/>
                </a:solidFill>
              </a:rPr>
              <a:t>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900" b="1" dirty="0" smtClean="0">
                <a:solidFill>
                  <a:srgbClr val="000000"/>
                </a:solidFill>
              </a:rPr>
              <a:t>Medicinal chemistry to optimize lead</a:t>
            </a:r>
            <a:endParaRPr lang="en-US" sz="900" b="1" dirty="0">
              <a:solidFill>
                <a:srgbClr val="000000"/>
              </a:solidFill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sz="900" b="1" dirty="0">
                <a:solidFill>
                  <a:srgbClr val="000000"/>
                </a:solidFill>
              </a:rPr>
              <a:t>Safety and efficacy testing in </a:t>
            </a:r>
            <a:r>
              <a:rPr lang="en-US" sz="900" b="1" dirty="0" smtClean="0">
                <a:solidFill>
                  <a:srgbClr val="000000"/>
                </a:solidFill>
              </a:rPr>
              <a:t>animals.</a:t>
            </a:r>
            <a:endParaRPr lang="en-US" sz="900" b="1" dirty="0">
              <a:solidFill>
                <a:srgbClr val="00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31797" y="5613399"/>
            <a:ext cx="4800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12-24 years and $1.4 billion dollars later…</a:t>
            </a:r>
            <a:endParaRPr lang="en-US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3705949" y="6255352"/>
            <a:ext cx="49808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Adapted from </a:t>
            </a:r>
            <a:r>
              <a:rPr lang="en-US" sz="1200" dirty="0" err="1" smtClean="0"/>
              <a:t>Lombardino</a:t>
            </a:r>
            <a:r>
              <a:rPr lang="en-US" sz="1200" dirty="0" smtClean="0"/>
              <a:t> 2004, Nature Reviews Drug Discovery</a:t>
            </a:r>
          </a:p>
        </p:txBody>
      </p:sp>
    </p:spTree>
    <p:extLst>
      <p:ext uri="{BB962C8B-B14F-4D97-AF65-F5344CB8AC3E}">
        <p14:creationId xmlns:p14="http://schemas.microsoft.com/office/powerpoint/2010/main" val="1814941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10110"/>
            <a:ext cx="8229600" cy="814002"/>
          </a:xfrm>
        </p:spPr>
        <p:txBody>
          <a:bodyPr>
            <a:normAutofit fontScale="90000"/>
          </a:bodyPr>
          <a:lstStyle/>
          <a:p>
            <a:r>
              <a:rPr lang="en-US" sz="3400" b="1" dirty="0" smtClean="0"/>
              <a:t>Targeting various steps in the life-cycle </a:t>
            </a:r>
            <a:endParaRPr lang="en-US" sz="34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3705949" y="6255352"/>
            <a:ext cx="33897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Itstein</a:t>
            </a:r>
            <a:r>
              <a:rPr lang="en-US" sz="1200" dirty="0" smtClean="0"/>
              <a:t> 2007, Nature Reviews Drug Discovery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400" y="996249"/>
            <a:ext cx="6032500" cy="5259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179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10110"/>
            <a:ext cx="8229600" cy="814002"/>
          </a:xfrm>
        </p:spPr>
        <p:txBody>
          <a:bodyPr>
            <a:normAutofit/>
          </a:bodyPr>
          <a:lstStyle/>
          <a:p>
            <a:r>
              <a:rPr lang="en-US" sz="3000" b="1" dirty="0" smtClean="0"/>
              <a:t>Monoclonal antibodies as therapy: </a:t>
            </a:r>
            <a:r>
              <a:rPr lang="en-US" sz="3000" b="1" dirty="0" err="1" smtClean="0"/>
              <a:t>ZMapp</a:t>
            </a:r>
            <a:endParaRPr lang="en-US" sz="30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6525349" y="6391959"/>
            <a:ext cx="20389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2014 The Globe and Mail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200" y="1224112"/>
            <a:ext cx="4386580" cy="530634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676901" y="2514600"/>
            <a:ext cx="28873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Zmapp</a:t>
            </a:r>
            <a:r>
              <a:rPr lang="en-US" dirty="0" smtClean="0"/>
              <a:t> = cocktail of three antibodies targeting Ebola GP and </a:t>
            </a:r>
            <a:r>
              <a:rPr lang="en-US" dirty="0" err="1" smtClean="0"/>
              <a:t>sGP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290123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10110"/>
            <a:ext cx="8229600" cy="814002"/>
          </a:xfrm>
        </p:spPr>
        <p:txBody>
          <a:bodyPr>
            <a:normAutofit/>
          </a:bodyPr>
          <a:lstStyle/>
          <a:p>
            <a:r>
              <a:rPr lang="en-US" sz="3400" b="1" dirty="0" smtClean="0"/>
              <a:t>Nucleic acids as therapeutics </a:t>
            </a:r>
            <a:endParaRPr lang="en-US" sz="34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7070527" y="6259903"/>
            <a:ext cx="18432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2013 Liang et. al NEJM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56667"/>
          <a:stretch/>
        </p:blipFill>
        <p:spPr>
          <a:xfrm>
            <a:off x="254000" y="1391090"/>
            <a:ext cx="8624871" cy="4838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165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ustin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5950</TotalTime>
  <Words>524</Words>
  <Application>Microsoft Macintosh PowerPoint</Application>
  <PresentationFormat>On-screen Show (4:3)</PresentationFormat>
  <Paragraphs>105</Paragraphs>
  <Slides>32</Slides>
  <Notes>14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6" baseType="lpstr">
      <vt:lpstr>Calibri</vt:lpstr>
      <vt:lpstr>Century Gothic</vt:lpstr>
      <vt:lpstr>Arial</vt:lpstr>
      <vt:lpstr>Office Theme</vt:lpstr>
      <vt:lpstr>Therapeutics for Emerging Viruses</vt:lpstr>
      <vt:lpstr>Overview</vt:lpstr>
      <vt:lpstr>What are antiviral therapeutics?</vt:lpstr>
      <vt:lpstr>How are therapeutics discovered and developed?</vt:lpstr>
      <vt:lpstr>Therapeutic discovery and development </vt:lpstr>
      <vt:lpstr>From Preclinical to clinical to approval</vt:lpstr>
      <vt:lpstr>Targeting various steps in the life-cycle </vt:lpstr>
      <vt:lpstr>Monoclonal antibodies as therapy: ZMapp</vt:lpstr>
      <vt:lpstr>Nucleic acids as therapeutics </vt:lpstr>
      <vt:lpstr>Nucleic acids as therapeutics </vt:lpstr>
      <vt:lpstr>Nucleic acid-based vaccines</vt:lpstr>
      <vt:lpstr>Protein-based therapeutics</vt:lpstr>
      <vt:lpstr>Broad-spectrum therapeutics against emerging pathogens…Coronavirus</vt:lpstr>
      <vt:lpstr>CoV are the largest RNA viruses</vt:lpstr>
      <vt:lpstr>CoV are antigenically diverse</vt:lpstr>
      <vt:lpstr>Mutation rates can promote rapid emergence</vt:lpstr>
      <vt:lpstr>Coronavirus has emergence potential</vt:lpstr>
      <vt:lpstr>GS-5734 is a broad-spectrum antiviral</vt:lpstr>
      <vt:lpstr>Nubia: First ever neonate to survive Ebola </vt:lpstr>
      <vt:lpstr>GS-5734 is antiviral against MERS-CoV</vt:lpstr>
      <vt:lpstr>Modeling the human airway with HAE</vt:lpstr>
      <vt:lpstr>GS-5734 is antiviral in primary human cells</vt:lpstr>
      <vt:lpstr>GS-5734 is antiviral against MERS-CoV</vt:lpstr>
      <vt:lpstr>Is GS-5734 broad-spectrum for CoV?</vt:lpstr>
      <vt:lpstr>Efficacy of GS-5734 against diverse CoV</vt:lpstr>
      <vt:lpstr>CoV disease kinetics compressed in mice</vt:lpstr>
      <vt:lpstr>Will GS-5734 work in vivo?</vt:lpstr>
      <vt:lpstr>GS-5734 diminishes SARS-CoV disease</vt:lpstr>
      <vt:lpstr>GS-5734 diminishes SARS-CoV disease</vt:lpstr>
      <vt:lpstr>Lung function by whole-body plethysmography</vt:lpstr>
      <vt:lpstr>GS-5734 improves pulmonary function</vt:lpstr>
      <vt:lpstr>Pandemic preparedness with broad-spectrum CoV therapeutics</vt:lpstr>
    </vt:vector>
  </TitlesOfParts>
  <Company>UNC</Company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Tim Sheahan</dc:creator>
  <cp:lastModifiedBy>Microsoft Office User</cp:lastModifiedBy>
  <cp:revision>142</cp:revision>
  <cp:lastPrinted>2016-09-19T12:58:44Z</cp:lastPrinted>
  <dcterms:created xsi:type="dcterms:W3CDTF">2016-08-19T14:50:06Z</dcterms:created>
  <dcterms:modified xsi:type="dcterms:W3CDTF">2017-10-14T22:22:24Z</dcterms:modified>
</cp:coreProperties>
</file>